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897" r:id="rId6"/>
    <p:sldId id="2147471692" r:id="rId7"/>
    <p:sldId id="2147471693" r:id="rId8"/>
    <p:sldId id="2147471694" r:id="rId9"/>
    <p:sldId id="301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27" autoAdjust="0"/>
    <p:restoredTop sz="94679" autoAdjust="0"/>
  </p:normalViewPr>
  <p:slideViewPr>
    <p:cSldViewPr snapToGrid="0">
      <p:cViewPr>
        <p:scale>
          <a:sx n="180" d="100"/>
          <a:sy n="180" d="100"/>
        </p:scale>
        <p:origin x="-173" y="-110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01813" y="758825"/>
            <a:ext cx="3254375" cy="1831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EFF630-FFF0-7347-AB24-DED7298650F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556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01813" y="758825"/>
            <a:ext cx="3254375" cy="1831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EFF630-FFF0-7347-AB24-DED7298650F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822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01813" y="758825"/>
            <a:ext cx="3254375" cy="1831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EFF630-FFF0-7347-AB24-DED7298650F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505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50449"/>
            <a:ext cx="10515600" cy="80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5747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(1-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09903" cy="862664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581" y="1822440"/>
            <a:ext cx="11506148" cy="4338648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FEF0783-5313-F84B-9053-D8AA4F76753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2EA2E8BB-F158-E34E-8F56-F2CA182AC79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Evolution of 5G Security/ March 15, 2023 / © 2023 AT&amp;T Intellectual Property  </a:t>
            </a:r>
          </a:p>
        </p:txBody>
      </p:sp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FEA13839-5F72-2046-B228-6DC99C91AD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chemeClr val="bg1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C082D342-2678-42EF-AD86-E6365BC0F6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661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532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Globe (on AT&amp;T blu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CF2D44-D528-42E0-B9C4-BA91E5489D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8836" y="2067109"/>
            <a:ext cx="5605824" cy="276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781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87149" y="6646933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864836" y="6447702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TSG SA Meeting #SP-102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11 - 15 December, 2023, Edinburgh, Scotland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5" r:id="rId4"/>
    <p:sldLayoutId id="2147485166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en/ITU-R/study-groups/rsg5/rwp5d/imt-2030/Pages/default.asp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www.itu.int/rec/R-REC-M.2160-0-202311-I/en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rec/R-REC-M.2160-0-202311-I/en" TargetMode="External"/><Relationship Id="rId2" Type="http://schemas.openxmlformats.org/officeDocument/2006/relationships/hyperlink" Target="https://www.itu.int/pub/R-REP-M.2516-2022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9"/>
            <a:ext cx="7886700" cy="2163762"/>
          </a:xfrm>
        </p:spPr>
        <p:txBody>
          <a:bodyPr/>
          <a:lstStyle/>
          <a:p>
            <a:pPr algn="ctr" eaLnBrk="1" hangingPunct="1"/>
            <a:r>
              <a:rPr lang="en-US" sz="5400" dirty="0"/>
              <a:t>AT&amp;T views on the 6G Standardization Roadmap</a:t>
            </a:r>
            <a:endParaRPr lang="en-GB" altLang="en-US" sz="5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AT&amp;T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8FFF41EB-26AD-6D7E-3406-28294EF67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7963" y="67469"/>
            <a:ext cx="22244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200" b="1" dirty="0">
                <a:latin typeface="Arial "/>
              </a:rPr>
              <a:t>	</a:t>
            </a:r>
            <a:r>
              <a:rPr lang="en-GB" altLang="en-US" sz="1400" b="1" dirty="0">
                <a:solidFill>
                  <a:srgbClr val="0000FF"/>
                </a:solidFill>
                <a:latin typeface="Arial "/>
              </a:rPr>
              <a:t>SP-231387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8FB93-04C7-4D57-9600-A72DC4B63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tx1"/>
                </a:solidFill>
              </a:rPr>
              <a:t>6G Timeline: 3GPP and ITU-R timeline and their alignment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7EC663-2EE2-407C-B136-D06163607B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F0783-5313-F84B-9053-D8AA4F76753D}" type="slidenum">
              <a:rPr lang="en-US" smtClean="0"/>
              <a:t>2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7193A9-80B4-B737-F445-4319EE47539F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17270" y="1895324"/>
            <a:ext cx="2676313" cy="4291281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/>
              <a:t>Investment cycles, industry developmental timelines, and deployment timeframes are important overall factors that must be taken into account for the 6G standards roadmap.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hlinkClick r:id="rId3"/>
              </a:rPr>
              <a:t>ITU-R IMT-2030 </a:t>
            </a:r>
            <a:r>
              <a:rPr lang="en-US" sz="1400" u="sng" dirty="0">
                <a:hlinkClick r:id="rId3"/>
              </a:rPr>
              <a:t>milestones</a:t>
            </a:r>
            <a:r>
              <a:rPr lang="en-US" sz="1400" dirty="0"/>
              <a:t> and coordination with 3GPP aspects is necessary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00838AF-30B6-C207-486B-4396997DE2F3}"/>
              </a:ext>
            </a:extLst>
          </p:cNvPr>
          <p:cNvSpPr txBox="1"/>
          <p:nvPr/>
        </p:nvSpPr>
        <p:spPr>
          <a:xfrm>
            <a:off x="10148528" y="6163996"/>
            <a:ext cx="914400" cy="350088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buSzTx/>
              <a:buFont typeface="ATT Aleck Sans" panose="020B0604020202020204" pitchFamily="34" charset="0"/>
              <a:buNone/>
              <a:tabLst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Source: ITU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05C27A4-0E1C-F02D-EEEA-D78B6D4EC2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3582" y="1563970"/>
            <a:ext cx="9481148" cy="45670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86C59A-59C3-48FD-209F-BA19398D4CF8}"/>
              </a:ext>
            </a:extLst>
          </p:cNvPr>
          <p:cNvSpPr txBox="1"/>
          <p:nvPr/>
        </p:nvSpPr>
        <p:spPr>
          <a:xfrm>
            <a:off x="329270" y="6252474"/>
            <a:ext cx="8975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Source: </a:t>
            </a:r>
            <a:r>
              <a:rPr lang="en-GB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5"/>
              </a:rPr>
              <a:t>Recommendation ITU-R M.2160-0 (11/2023)</a:t>
            </a:r>
            <a:r>
              <a:rPr lang="en-GB" sz="11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5"/>
              </a:rPr>
              <a:t>  </a:t>
            </a:r>
            <a:r>
              <a:rPr lang="en-GB" sz="11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“</a:t>
            </a:r>
            <a:r>
              <a:rPr lang="en-GB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Framework and overall objectives of the future development of IMT for 2030 and beyond</a:t>
            </a:r>
            <a:r>
              <a:rPr lang="en-GB" sz="11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”</a:t>
            </a:r>
            <a:r>
              <a:rPr lang="en-US" sz="11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37090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88A78EF-9E47-B924-4428-72253E6F1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62" y="1700172"/>
            <a:ext cx="11373394" cy="300734"/>
          </a:xfrm>
        </p:spPr>
        <p:txBody>
          <a:bodyPr>
            <a:normAutofit fontScale="90000"/>
          </a:bodyPr>
          <a:lstStyle/>
          <a:p>
            <a:r>
              <a:rPr lang="en-US" altLang="ko-KR" sz="1800" b="1" dirty="0"/>
              <a:t>IMT Family History</a:t>
            </a:r>
            <a:endParaRPr lang="ko-KR" altLang="en-US" sz="1800" b="1" dirty="0"/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018E4657-A634-6F5F-EA75-9CC3E7B25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735474"/>
              </p:ext>
            </p:extLst>
          </p:nvPr>
        </p:nvGraphicFramePr>
        <p:xfrm>
          <a:off x="2335180" y="1973537"/>
          <a:ext cx="9507017" cy="47168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26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3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8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80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0678">
                  <a:extLst>
                    <a:ext uri="{9D8B030D-6E8A-4147-A177-3AD203B41FA5}">
                      <a16:colId xmlns:a16="http://schemas.microsoft.com/office/drawing/2014/main" val="1955606882"/>
                    </a:ext>
                  </a:extLst>
                </a:gridCol>
              </a:tblGrid>
              <a:tr h="350741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8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ITU-R IMT NAME</a:t>
                      </a:r>
                      <a:endParaRPr lang="ko-KR" altLang="en-US" sz="18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solidFill>
                            <a:srgbClr val="FFFF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IMT-2000</a:t>
                      </a:r>
                      <a:r>
                        <a:rPr lang="en-US" altLang="ko-KR" sz="1400" baseline="0" dirty="0">
                          <a:solidFill>
                            <a:srgbClr val="FFFF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(3G)</a:t>
                      </a:r>
                      <a:endParaRPr lang="ko-KR" altLang="en-US" sz="1400" dirty="0">
                        <a:solidFill>
                          <a:srgbClr val="FFFF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solidFill>
                            <a:srgbClr val="FFFF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IMT-Advanced (4G)</a:t>
                      </a:r>
                      <a:endParaRPr lang="ko-KR" altLang="en-US" sz="1400" dirty="0">
                        <a:solidFill>
                          <a:srgbClr val="FFFF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marL="0" algn="ctr" defTabSz="914400" rtl="0" eaLnBrk="1" latinLnBrk="1" hangingPunct="1"/>
                      <a:r>
                        <a:rPr lang="en-US" altLang="ko-KR" sz="1400" b="1" kern="1200" dirty="0">
                          <a:solidFill>
                            <a:srgbClr val="FFFF00"/>
                          </a:solidFill>
                          <a:latin typeface="Calibri" panose="020F0502020204030204" pitchFamily="34" charset="0"/>
                          <a:ea typeface="맑은 고딕"/>
                          <a:cs typeface="Calibri" panose="020F0502020204030204" pitchFamily="34" charset="0"/>
                        </a:rPr>
                        <a:t>IMT-2020 (5G)</a:t>
                      </a:r>
                      <a:endParaRPr lang="ko-KR" altLang="en-US" sz="1400" b="1" kern="1200" dirty="0">
                        <a:solidFill>
                          <a:srgbClr val="FFFF00"/>
                        </a:solidFill>
                        <a:latin typeface="Calibri" panose="020F0502020204030204" pitchFamily="34" charset="0"/>
                        <a:ea typeface="맑은 고딕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ko-KR" sz="1400" b="1" kern="1200" noProof="0" dirty="0">
                          <a:solidFill>
                            <a:srgbClr val="FFFF00"/>
                          </a:solidFill>
                          <a:latin typeface="Calibri" panose="020F0502020204030204" pitchFamily="34" charset="0"/>
                          <a:ea typeface="맑은 고딕"/>
                          <a:cs typeface="Calibri" panose="020F0502020204030204" pitchFamily="34" charset="0"/>
                        </a:rPr>
                        <a:t>IMT-2030 (6G)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23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Future Tech Trends (FTT)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DEBD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DEBD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ko-KR" altLang="en-US" sz="14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DEBD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Rep. ITU-R M.2320</a:t>
                      </a:r>
                      <a:endParaRPr lang="ko-KR" altLang="en-US" sz="14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DEBD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맑은 고딕"/>
                          <a:cs typeface="Calibri" panose="020F0502020204030204" pitchFamily="34" charset="0"/>
                        </a:rPr>
                        <a:t>Rep. </a:t>
                      </a:r>
                      <a:r>
                        <a:rPr lang="en-US" altLang="ko-KR" sz="14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맑은 고딕"/>
                          <a:cs typeface="Calibri" panose="020F0502020204030204" pitchFamily="34" charset="0"/>
                          <a:hlinkClick r:id="rId2"/>
                        </a:rPr>
                        <a:t>ITU-R M.2516</a:t>
                      </a:r>
                      <a:endParaRPr lang="ko-KR" altLang="en-US" sz="14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맑은 고딕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DEB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0391395"/>
                  </a:ext>
                </a:extLst>
              </a:tr>
              <a:tr h="339230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DEBD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ko-KR" altLang="en-US" sz="14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DEBD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Nov 2014</a:t>
                      </a:r>
                      <a:endParaRPr lang="ko-KR" altLang="en-US" sz="14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DEBD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맑은 고딕"/>
                          <a:cs typeface="Calibri" panose="020F0502020204030204" pitchFamily="34" charset="0"/>
                        </a:rPr>
                        <a:t>Nov 2022</a:t>
                      </a:r>
                      <a:endParaRPr lang="ko-KR" altLang="en-US" sz="14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맑은 고딕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DEB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7116851"/>
                  </a:ext>
                </a:extLst>
              </a:tr>
              <a:tr h="487680">
                <a:tc row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Vision/Framework</a:t>
                      </a:r>
                      <a:endParaRPr lang="ko-KR" altLang="en-US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Rec. ITU-R M.687 &amp; M.816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Rec. ITU-R M.1645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Rec. ITU-R </a:t>
                      </a:r>
                      <a:r>
                        <a:rPr lang="en-US" altLang="ko-KR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M.2083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Rec. </a:t>
                      </a:r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  <a:hlinkClick r:id="rId3"/>
                        </a:rPr>
                        <a:t>ITU-R M.2160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00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115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Feb/Mar 1992 → 1997</a:t>
                      </a:r>
                      <a:endParaRPr lang="en-US" dirty="0"/>
                    </a:p>
                  </a:txBody>
                  <a:tcP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Jun</a:t>
                      </a:r>
                      <a:r>
                        <a:rPr lang="en-US" altLang="ko-KR" sz="14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2003</a:t>
                      </a:r>
                      <a:endParaRPr lang="en-US" dirty="0"/>
                    </a:p>
                  </a:txBody>
                  <a:tcP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</a:t>
                      </a:r>
                      <a:endParaRPr lang="en-US" dirty="0"/>
                    </a:p>
                  </a:txBody>
                  <a:tcPr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November 2023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00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685495"/>
                  </a:ext>
                </a:extLst>
              </a:tr>
              <a:tr h="339230">
                <a:tc row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Technical Performance</a:t>
                      </a:r>
                      <a:r>
                        <a:rPr lang="en-US" altLang="ko-KR" sz="1600" b="1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ko-KR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Requirements</a:t>
                      </a:r>
                      <a:endParaRPr lang="ko-KR" altLang="en-US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Rec. ITU-R </a:t>
                      </a:r>
                      <a:r>
                        <a:rPr lang="en-US" altLang="ko-KR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M.1034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Rep. ITU-R </a:t>
                      </a:r>
                      <a:r>
                        <a:rPr lang="en-US" altLang="ko-KR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M.2134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Rep. ITU-R </a:t>
                      </a:r>
                      <a:r>
                        <a:rPr lang="en-US" altLang="ko-KR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M.2410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9230">
                <a:tc vMerge="1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Feb 1997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2008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2017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9230">
                <a:tc row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Submission Template</a:t>
                      </a:r>
                      <a:endParaRPr lang="ko-KR" altLang="en-US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F4B18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8/LCCE/47 +</a:t>
                      </a:r>
                      <a:r>
                        <a:rPr lang="en-US" altLang="ko-KR" sz="14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Add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F4B18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Rep. ITU-R </a:t>
                      </a:r>
                      <a:r>
                        <a:rPr lang="en-US" altLang="ko-KR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M.2133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F4B18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Rep. ITU-R </a:t>
                      </a:r>
                      <a:r>
                        <a:rPr lang="en-US" altLang="ko-KR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M.2411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F4B18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9230">
                <a:tc vMerge="1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1998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F4B18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2008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F4B18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2017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F4B18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9230">
                <a:tc row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Evaluation Methodology</a:t>
                      </a:r>
                      <a:endParaRPr lang="ko-KR" altLang="en-US" sz="14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Rec. ITU-R </a:t>
                      </a:r>
                      <a:r>
                        <a:rPr lang="en-US" altLang="ko-KR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M.1225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Rep. ITU-R M.2135-1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Rep. ITU-R  M.2412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FFD966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9230">
                <a:tc vMerge="1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Feb 1997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2009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2017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FFD966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9230">
                <a:tc row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RIT Specifications</a:t>
                      </a:r>
                      <a:endParaRPr lang="ko-KR" altLang="en-US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 latinLnBrk="1"/>
                      <a:r>
                        <a:rPr lang="en-US" altLang="ko-KR" sz="1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(1</a:t>
                      </a:r>
                      <a:r>
                        <a:rPr lang="en-US" altLang="ko-KR" sz="1400" b="1" baseline="30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</a:t>
                      </a:r>
                      <a:r>
                        <a:rPr lang="en-US" altLang="ko-KR" sz="1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release)</a:t>
                      </a:r>
                      <a:endParaRPr lang="ko-KR" altLang="en-US" sz="14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Rec. ITU-R </a:t>
                      </a:r>
                      <a:r>
                        <a:rPr lang="en-US" altLang="ko-KR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M.1457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Rec. ITU-R </a:t>
                      </a:r>
                      <a:r>
                        <a:rPr lang="en-US" altLang="ko-KR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M.2012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Rec. ITU-R </a:t>
                      </a:r>
                      <a:r>
                        <a:rPr lang="en-US" altLang="ko-KR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M.2150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DDDDDD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9230">
                <a:tc vMerge="1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May 2000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Jan 2012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Feb 2021</a:t>
                      </a:r>
                      <a:endParaRPr lang="ko-KR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DDDDDD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D8681484-9D73-E58F-98D8-DB1D4D6702DA}"/>
              </a:ext>
            </a:extLst>
          </p:cNvPr>
          <p:cNvGrpSpPr/>
          <p:nvPr/>
        </p:nvGrpSpPr>
        <p:grpSpPr>
          <a:xfrm>
            <a:off x="10604836" y="4056970"/>
            <a:ext cx="1217362" cy="2496230"/>
            <a:chOff x="10503149" y="4000153"/>
            <a:chExt cx="1217362" cy="2696874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10CA126-DDF1-C424-37C1-AC8568FA3E69}"/>
                </a:ext>
              </a:extLst>
            </p:cNvPr>
            <p:cNvSpPr txBox="1"/>
            <p:nvPr/>
          </p:nvSpPr>
          <p:spPr>
            <a:xfrm>
              <a:off x="10503149" y="4968251"/>
              <a:ext cx="1217362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Future </a:t>
              </a:r>
              <a:b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work</a:t>
              </a: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D77C668A-D5C1-9F3C-5CB9-A3C0FA67CC56}"/>
                </a:ext>
              </a:extLst>
            </p:cNvPr>
            <p:cNvCxnSpPr>
              <a:cxnSpLocks/>
              <a:stCxn id="13" idx="0"/>
            </p:cNvCxnSpPr>
            <p:nvPr/>
          </p:nvCxnSpPr>
          <p:spPr>
            <a:xfrm flipV="1">
              <a:off x="11111830" y="4000153"/>
              <a:ext cx="1" cy="968098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3F70707E-E30E-3C3B-BB50-1995E694FB2B}"/>
                </a:ext>
              </a:extLst>
            </p:cNvPr>
            <p:cNvCxnSpPr>
              <a:cxnSpLocks/>
              <a:stCxn id="13" idx="2"/>
            </p:cNvCxnSpPr>
            <p:nvPr/>
          </p:nvCxnSpPr>
          <p:spPr>
            <a:xfrm>
              <a:off x="11111830" y="5799248"/>
              <a:ext cx="1" cy="897779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순서도: 다른 페이지 연결선 2"/>
          <p:cNvSpPr/>
          <p:nvPr/>
        </p:nvSpPr>
        <p:spPr>
          <a:xfrm>
            <a:off x="369802" y="2419962"/>
            <a:ext cx="1797800" cy="484522"/>
          </a:xfrm>
          <a:prstGeom prst="flowChartOffpageConnec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0" rIns="72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Report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(FTT)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34" charset="-127"/>
              <a:cs typeface="Calibri" panose="020F0502020204030204" pitchFamily="34" charset="0"/>
            </a:endParaRPr>
          </a:p>
        </p:txBody>
      </p:sp>
      <p:sp>
        <p:nvSpPr>
          <p:cNvPr id="14" name="순서도: 다른 페이지 연결선 13"/>
          <p:cNvSpPr/>
          <p:nvPr/>
        </p:nvSpPr>
        <p:spPr>
          <a:xfrm>
            <a:off x="369802" y="3266931"/>
            <a:ext cx="1797800" cy="581862"/>
          </a:xfrm>
          <a:prstGeom prst="flowChartOffpageConnec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0" rIns="72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Recommendation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(Vision/Framework)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34" charset="-127"/>
              <a:cs typeface="Calibri" panose="020F0502020204030204" pitchFamily="34" charset="0"/>
            </a:endParaRPr>
          </a:p>
        </p:txBody>
      </p:sp>
      <p:sp>
        <p:nvSpPr>
          <p:cNvPr id="16" name="순서도: 다른 페이지 연결선 15"/>
          <p:cNvSpPr/>
          <p:nvPr/>
        </p:nvSpPr>
        <p:spPr>
          <a:xfrm>
            <a:off x="369802" y="4228882"/>
            <a:ext cx="1797800" cy="1401346"/>
          </a:xfrm>
          <a:prstGeom prst="flowChartOffpageConnec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0" rIns="72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Reports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(Requirements, evaluation </a:t>
            </a:r>
            <a:r>
              <a:rPr kumimoji="0" lang="en-US" altLang="ko-KR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methodology and submission </a:t>
            </a: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template)</a:t>
            </a:r>
            <a:endParaRPr kumimoji="0" lang="ko-KR" altLang="en-US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34" charset="-127"/>
              <a:cs typeface="Calibri" panose="020F0502020204030204" pitchFamily="34" charset="0"/>
            </a:endParaRPr>
          </a:p>
        </p:txBody>
      </p:sp>
      <p:sp>
        <p:nvSpPr>
          <p:cNvPr id="19" name="순서도: 다른 페이지 연결선 18"/>
          <p:cNvSpPr/>
          <p:nvPr/>
        </p:nvSpPr>
        <p:spPr>
          <a:xfrm>
            <a:off x="369802" y="6133827"/>
            <a:ext cx="1797800" cy="563199"/>
          </a:xfrm>
          <a:prstGeom prst="flowChartOffpageConnec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0" rIns="72000" bIns="36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Recommendation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34" charset="-127"/>
                <a:cs typeface="Calibri" panose="020F0502020204030204" pitchFamily="34" charset="0"/>
              </a:rPr>
              <a:t>(Radio Interface Tech.)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34" charset="-127"/>
              <a:cs typeface="Calibri" panose="020F0502020204030204" pitchFamily="34" charset="0"/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39AD78B8-4B00-0209-499C-1DF66F8FBF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89305"/>
              </p:ext>
            </p:extLst>
          </p:nvPr>
        </p:nvGraphicFramePr>
        <p:xfrm>
          <a:off x="2335180" y="476734"/>
          <a:ext cx="9586776" cy="124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8261">
                  <a:extLst>
                    <a:ext uri="{9D8B030D-6E8A-4147-A177-3AD203B41FA5}">
                      <a16:colId xmlns:a16="http://schemas.microsoft.com/office/drawing/2014/main" val="3164676002"/>
                    </a:ext>
                  </a:extLst>
                </a:gridCol>
                <a:gridCol w="2113280">
                  <a:extLst>
                    <a:ext uri="{9D8B030D-6E8A-4147-A177-3AD203B41FA5}">
                      <a16:colId xmlns:a16="http://schemas.microsoft.com/office/drawing/2014/main" val="2968787008"/>
                    </a:ext>
                  </a:extLst>
                </a:gridCol>
                <a:gridCol w="1798320">
                  <a:extLst>
                    <a:ext uri="{9D8B030D-6E8A-4147-A177-3AD203B41FA5}">
                      <a16:colId xmlns:a16="http://schemas.microsoft.com/office/drawing/2014/main" val="130857302"/>
                    </a:ext>
                  </a:extLst>
                </a:gridCol>
                <a:gridCol w="1683419">
                  <a:extLst>
                    <a:ext uri="{9D8B030D-6E8A-4147-A177-3AD203B41FA5}">
                      <a16:colId xmlns:a16="http://schemas.microsoft.com/office/drawing/2014/main" val="353487465"/>
                    </a:ext>
                  </a:extLst>
                </a:gridCol>
                <a:gridCol w="1663496">
                  <a:extLst>
                    <a:ext uri="{9D8B030D-6E8A-4147-A177-3AD203B41FA5}">
                      <a16:colId xmlns:a16="http://schemas.microsoft.com/office/drawing/2014/main" val="34325539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3GPP Technology &amp;</a:t>
                      </a:r>
                    </a:p>
                    <a:p>
                      <a:pPr algn="ctr"/>
                      <a:r>
                        <a:rPr lang="en-US" dirty="0"/>
                        <a:t> Marketplace Name</a:t>
                      </a:r>
                    </a:p>
                    <a:p>
                      <a:pPr algn="ctr"/>
                      <a:endParaRPr lang="en-US" sz="900" dirty="0"/>
                    </a:p>
                    <a:p>
                      <a:pPr algn="ctr"/>
                      <a:r>
                        <a:rPr lang="en-US" sz="900" b="0" i="1" dirty="0"/>
                        <a:t>(‘high level’ technology views &amp; ‘first release’  timing based on 3GPP ITU-R submissions)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FF00"/>
                          </a:solidFill>
                        </a:rPr>
                        <a:t>UTRA-WCDMA/</a:t>
                      </a:r>
                    </a:p>
                    <a:p>
                      <a:pPr algn="ctr"/>
                      <a:r>
                        <a:rPr lang="en-US" sz="1600" dirty="0">
                          <a:solidFill>
                            <a:srgbClr val="FFFF00"/>
                          </a:solidFill>
                        </a:rPr>
                        <a:t>LTE</a:t>
                      </a:r>
                    </a:p>
                    <a:p>
                      <a:pPr algn="ctr"/>
                      <a:r>
                        <a:rPr lang="en-US" sz="1600" dirty="0">
                          <a:solidFill>
                            <a:srgbClr val="FFFF00"/>
                          </a:solidFill>
                        </a:rPr>
                        <a:t>(3G)</a:t>
                      </a:r>
                    </a:p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Release 99 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rgbClr val="FFFF00"/>
                          </a:solidFill>
                        </a:rPr>
                        <a:t>Mar 2000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FF00"/>
                          </a:solidFill>
                        </a:rPr>
                        <a:t>LTE-Advanced/</a:t>
                      </a:r>
                    </a:p>
                    <a:p>
                      <a:pPr algn="ctr"/>
                      <a:r>
                        <a:rPr lang="en-US" sz="1600" dirty="0">
                          <a:solidFill>
                            <a:srgbClr val="FFFF00"/>
                          </a:solidFill>
                        </a:rPr>
                        <a:t>LTE Advanced Pro (4G)</a:t>
                      </a:r>
                    </a:p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Release 10 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rgbClr val="FFFF00"/>
                          </a:solidFill>
                        </a:rPr>
                        <a:t>Mar 2011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FF00"/>
                          </a:solidFill>
                        </a:rPr>
                        <a:t>5G/</a:t>
                      </a:r>
                    </a:p>
                    <a:p>
                      <a:pPr algn="ctr"/>
                      <a:r>
                        <a:rPr lang="en-US" sz="1600" dirty="0">
                          <a:solidFill>
                            <a:srgbClr val="FFFF00"/>
                          </a:solidFill>
                        </a:rPr>
                        <a:t>5G Advanced (5G)</a:t>
                      </a:r>
                    </a:p>
                    <a:p>
                      <a:pPr algn="ctr"/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Release  15/16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rgbClr val="FFFF00"/>
                          </a:solidFill>
                        </a:rPr>
                        <a:t>June 2018/Sept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FF00"/>
                          </a:solidFill>
                        </a:rPr>
                        <a:t>NAME TBD</a:t>
                      </a:r>
                    </a:p>
                    <a:p>
                      <a:pPr algn="ctr"/>
                      <a:endParaRPr lang="en-US" sz="1600" dirty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en-US" sz="1600" dirty="0">
                          <a:solidFill>
                            <a:srgbClr val="FFFF00"/>
                          </a:solidFill>
                        </a:rPr>
                        <a:t>(6G)</a:t>
                      </a:r>
                      <a:endParaRPr lang="en-US" sz="1400" dirty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en-US" sz="1600" dirty="0">
                          <a:solidFill>
                            <a:srgbClr val="FFFF00"/>
                          </a:solidFill>
                        </a:rPr>
                        <a:t>[</a:t>
                      </a:r>
                      <a:r>
                        <a:rPr lang="en-US" sz="1400" dirty="0">
                          <a:solidFill>
                            <a:srgbClr val="FFFF00"/>
                          </a:solidFill>
                        </a:rPr>
                        <a:t>Releases  TBD]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rgbClr val="FFFF00"/>
                          </a:solidFill>
                        </a:rPr>
                        <a:t>[2028/2030] ??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6042671"/>
                  </a:ext>
                </a:extLst>
              </a:tr>
            </a:tbl>
          </a:graphicData>
        </a:graphic>
      </p:graphicFrame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67C2543-38F0-50DC-D9AE-B7770DF86384}"/>
              </a:ext>
            </a:extLst>
          </p:cNvPr>
          <p:cNvCxnSpPr/>
          <p:nvPr/>
        </p:nvCxnSpPr>
        <p:spPr>
          <a:xfrm>
            <a:off x="5761859" y="1706585"/>
            <a:ext cx="0" cy="283843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588820C-9E8F-3F4D-1EBA-0BFF654AF609}"/>
              </a:ext>
            </a:extLst>
          </p:cNvPr>
          <p:cNvCxnSpPr/>
          <p:nvPr/>
        </p:nvCxnSpPr>
        <p:spPr>
          <a:xfrm>
            <a:off x="9429619" y="1689694"/>
            <a:ext cx="0" cy="283843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F5AF53E-E790-D84F-1885-13EC7203CD48}"/>
              </a:ext>
            </a:extLst>
          </p:cNvPr>
          <p:cNvCxnSpPr/>
          <p:nvPr/>
        </p:nvCxnSpPr>
        <p:spPr>
          <a:xfrm>
            <a:off x="7703558" y="1717063"/>
            <a:ext cx="0" cy="283843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1C286E9-CF0F-6749-0281-1E040389969A}"/>
              </a:ext>
            </a:extLst>
          </p:cNvPr>
          <p:cNvCxnSpPr/>
          <p:nvPr/>
        </p:nvCxnSpPr>
        <p:spPr>
          <a:xfrm>
            <a:off x="11111830" y="1706585"/>
            <a:ext cx="0" cy="283843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281907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8FB93-04C7-4D57-9600-A72DC4B63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>
                <a:solidFill>
                  <a:schemeClr val="tx1"/>
                </a:solidFill>
              </a:rPr>
              <a:t>6G Work Planning in 3GPP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D536EDC-26E9-88E7-8869-3FED85141F49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fr-FR" dirty="0"/>
              <a:t>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7EC663-2EE2-407C-B136-D06163607B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F0783-5313-F84B-9053-D8AA4F76753D}" type="slidenum">
              <a:rPr lang="en-US" smtClean="0"/>
              <a:t>4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7193A9-80B4-B737-F445-4319EE47539F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68581" y="1819532"/>
            <a:ext cx="11193838" cy="4102739"/>
          </a:xfrm>
        </p:spPr>
        <p:txBody>
          <a:bodyPr>
            <a:normAutofit fontScale="850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Longer 3GPP release cycles to better manage 6G specification workload (~24 months/Release for 20 and 21)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dirty="0"/>
              <a:t>Better management of 6G release content and timelines including phasing of 6G over multiple releases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Studies in 3GPP Release 20 (~start 2H 2024) 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dirty="0"/>
              <a:t>Single vs multiple 6G studies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dirty="0"/>
              <a:t>Use cases to be prioritized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dirty="0"/>
              <a:t>Technology areas to be prioritized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dirty="0"/>
              <a:t>How to distinguish 6G vs 5G Advanced use cases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dirty="0"/>
              <a:t>How to handle topics that already started in 5G Advanced (e.g. Metaverse, Joint Communication and Sensing)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ITU-R qualified technology specifications completed in 3GPP Release 21 (~2029)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Scaled 6G deployments post 2030 supported by 3GPP Release </a:t>
            </a:r>
            <a:r>
              <a:rPr lang="en-US"/>
              <a:t>22 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7B22DF-8C87-7D1B-1173-937E72AE870B}"/>
              </a:ext>
            </a:extLst>
          </p:cNvPr>
          <p:cNvSpPr txBox="1"/>
          <p:nvPr/>
        </p:nvSpPr>
        <p:spPr>
          <a:xfrm>
            <a:off x="10148528" y="6163996"/>
            <a:ext cx="914400" cy="350088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buSzTx/>
              <a:buFont typeface="ATT Aleck Sans" panose="020B0604020202020204" pitchFamily="34" charset="0"/>
              <a:buNone/>
              <a:tabLst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Source: ITU</a:t>
            </a:r>
          </a:p>
        </p:txBody>
      </p:sp>
    </p:spTree>
    <p:extLst>
      <p:ext uri="{BB962C8B-B14F-4D97-AF65-F5344CB8AC3E}">
        <p14:creationId xmlns:p14="http://schemas.microsoft.com/office/powerpoint/2010/main" val="3831471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8FB93-04C7-4D57-9600-A72DC4B63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>
                <a:solidFill>
                  <a:schemeClr val="tx1"/>
                </a:solidFill>
              </a:rPr>
              <a:t>Avoiding Industry Fragmentation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D536EDC-26E9-88E7-8869-3FED85141F49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fr-FR" dirty="0"/>
              <a:t>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7EC663-2EE2-407C-B136-D06163607B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F0783-5313-F84B-9053-D8AA4F76753D}" type="slidenum">
              <a:rPr lang="en-US" smtClean="0"/>
              <a:t>5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7193A9-80B4-B737-F445-4319EE47539F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68581" y="1819532"/>
            <a:ext cx="11193838" cy="4102739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One Global 6G standard via 3GPP and OPs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Agreeing to a common set of priorities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Alignment with O-RAN Alliance and recognition of O-RAN defined specifications and interfaces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Avoiding multiple migration paths from 5G to 6G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Spectrum Considerations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7B22DF-8C87-7D1B-1173-937E72AE870B}"/>
              </a:ext>
            </a:extLst>
          </p:cNvPr>
          <p:cNvSpPr txBox="1"/>
          <p:nvPr/>
        </p:nvSpPr>
        <p:spPr>
          <a:xfrm>
            <a:off x="10148528" y="6163996"/>
            <a:ext cx="914400" cy="350088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buSzTx/>
              <a:buFont typeface="ATT Aleck Sans" panose="020B0604020202020204" pitchFamily="34" charset="0"/>
              <a:buNone/>
              <a:tabLst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Source: ITU</a:t>
            </a:r>
          </a:p>
        </p:txBody>
      </p:sp>
    </p:spTree>
    <p:extLst>
      <p:ext uri="{BB962C8B-B14F-4D97-AF65-F5344CB8AC3E}">
        <p14:creationId xmlns:p14="http://schemas.microsoft.com/office/powerpoint/2010/main" val="2922994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24392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15741</TotalTime>
  <Words>556</Words>
  <Application>Microsoft Office PowerPoint</Application>
  <PresentationFormat>Widescreen</PresentationFormat>
  <Paragraphs>121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</vt:lpstr>
      <vt:lpstr>ATT Aleck Sans</vt:lpstr>
      <vt:lpstr>Calibri</vt:lpstr>
      <vt:lpstr>Calibri Light</vt:lpstr>
      <vt:lpstr>Times New Roman</vt:lpstr>
      <vt:lpstr>Office Theme</vt:lpstr>
      <vt:lpstr>AT&amp;T views on the 6G Standardization Roadmap</vt:lpstr>
      <vt:lpstr>6G Timeline: 3GPP and ITU-R timeline and their alignment</vt:lpstr>
      <vt:lpstr>IMT Family History</vt:lpstr>
      <vt:lpstr>6G Work Planning in 3GPP</vt:lpstr>
      <vt:lpstr>Avoiding Industry Fragmentation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BARI, FAROOQ</cp:lastModifiedBy>
  <cp:revision>622</cp:revision>
  <dcterms:created xsi:type="dcterms:W3CDTF">2010-02-05T13:52:04Z</dcterms:created>
  <dcterms:modified xsi:type="dcterms:W3CDTF">2023-12-05T22:22:27Z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